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96" r:id="rId3"/>
    <p:sldId id="259" r:id="rId4"/>
    <p:sldId id="264" r:id="rId5"/>
    <p:sldId id="295" r:id="rId6"/>
    <p:sldId id="297" r:id="rId7"/>
    <p:sldId id="298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4"/>
  </p:normalViewPr>
  <p:slideViewPr>
    <p:cSldViewPr snapToGrid="0" snapToObjects="1">
      <p:cViewPr varScale="1">
        <p:scale>
          <a:sx n="60" d="100"/>
          <a:sy n="60" d="100"/>
        </p:scale>
        <p:origin x="14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ks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12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93" name="Hoofdtekst - niveau éé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94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eltekst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7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102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7"/>
          </a:xfrm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0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45718" tIns="45718" rIns="45718" bIns="45718"/>
          <a:lstStyle/>
          <a:p>
            <a:r>
              <a:t>Titeltekst</a:t>
            </a:r>
          </a:p>
        </p:txBody>
      </p:sp>
      <p:sp>
        <p:nvSpPr>
          <p:cNvPr id="111" name="Hoofdtekst - niveau éé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45718" tIns="45718" rIns="45718" bIns="45718"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12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8422823" y="6404294"/>
            <a:ext cx="263978" cy="269237"/>
          </a:xfrm>
          <a:prstGeom prst="rect">
            <a:avLst/>
          </a:prstGeom>
        </p:spPr>
        <p:txBody>
          <a:bodyPr lIns="45718" tIns="45718" rIns="45718" bIns="45718"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21" name="Hoofdtekst - niveau éé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22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teks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Titeltekst</a:t>
            </a:r>
          </a:p>
        </p:txBody>
      </p:sp>
      <p:sp>
        <p:nvSpPr>
          <p:cNvPr id="30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31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39" name="Hoofdtekst - niveau één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0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48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9" name="Tijdelijke aanduiding voor tekst 4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58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elteks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Titeltekst</a:t>
            </a:r>
          </a:p>
        </p:txBody>
      </p:sp>
      <p:sp>
        <p:nvSpPr>
          <p:cNvPr id="73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74" name="Tijdelijke aanduiding voor tekst 3"/>
          <p:cNvSpPr>
            <a:spLocks noGrp="1"/>
          </p:cNvSpPr>
          <p:nvPr>
            <p:ph type="body" sz="half" idx="13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elteks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Titeltekst</a:t>
            </a:r>
          </a:p>
        </p:txBody>
      </p:sp>
      <p:sp>
        <p:nvSpPr>
          <p:cNvPr id="83" name="Tijdelijke aanduiding voor afbeelding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85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ks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Titeltekst</a:t>
            </a:r>
          </a:p>
        </p:txBody>
      </p:sp>
      <p:sp>
        <p:nvSpPr>
          <p:cNvPr id="3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8422821" y="6404293"/>
            <a:ext cx="263980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itel 1"/>
          <p:cNvSpPr txBox="1">
            <a:spLocks noGrp="1"/>
          </p:cNvSpPr>
          <p:nvPr>
            <p:ph type="ctrTitle"/>
          </p:nvPr>
        </p:nvSpPr>
        <p:spPr>
          <a:xfrm>
            <a:off x="602605" y="2444377"/>
            <a:ext cx="7938790" cy="196924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395020">
              <a:defRPr sz="3600">
                <a:solidFill>
                  <a:srgbClr val="339BB3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dirty="0"/>
              <a:t>Art Based Learning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/>
              <a:t>in poëzie</a:t>
            </a:r>
            <a:br>
              <a:rPr lang="nl-NL" dirty="0"/>
            </a:br>
            <a:r>
              <a:rPr lang="nl-NL" sz="2700" dirty="0" err="1"/>
              <a:t>Inspiratiedag</a:t>
            </a:r>
            <a:r>
              <a:rPr lang="nl-NL" sz="2700" dirty="0"/>
              <a:t> Cultuur &amp; School</a:t>
            </a:r>
            <a:br>
              <a:rPr lang="nl-NL" sz="2700" dirty="0"/>
            </a:br>
            <a:r>
              <a:rPr lang="nl-NL" sz="2700" dirty="0"/>
              <a:t>Utrecht</a:t>
            </a:r>
            <a:br>
              <a:rPr lang="nl-NL" sz="2700" dirty="0"/>
            </a:br>
            <a:br>
              <a:rPr dirty="0"/>
            </a:br>
            <a:br>
              <a:rPr dirty="0"/>
            </a:b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itel 1"/>
          <p:cNvSpPr txBox="1">
            <a:spLocks noGrp="1"/>
          </p:cNvSpPr>
          <p:nvPr>
            <p:ph type="title"/>
          </p:nvPr>
        </p:nvSpPr>
        <p:spPr>
          <a:xfrm>
            <a:off x="111745" y="-50019"/>
            <a:ext cx="8920510" cy="1786285"/>
          </a:xfrm>
          <a:prstGeom prst="rect">
            <a:avLst/>
          </a:prstGeom>
        </p:spPr>
        <p:txBody>
          <a:bodyPr/>
          <a:lstStyle/>
          <a:p>
            <a:pPr>
              <a:defRPr sz="3200" b="1" i="1">
                <a:solidFill>
                  <a:srgbClr val="339BB3"/>
                </a:solidFill>
              </a:defRPr>
            </a:pPr>
            <a:br>
              <a:rPr dirty="0"/>
            </a:br>
            <a:r>
              <a:rPr dirty="0"/>
              <a:t>2 </a:t>
            </a:r>
            <a:r>
              <a:rPr b="0" i="0" dirty="0">
                <a:latin typeface="Avenir Heavy"/>
                <a:ea typeface="Avenir Heavy"/>
                <a:cs typeface="Avenir Heavy"/>
                <a:sym typeface="Avenir Heavy"/>
              </a:rPr>
              <a:t>Laat het </a:t>
            </a:r>
            <a:r>
              <a:rPr lang="nl-NL" b="0" i="0" dirty="0">
                <a:latin typeface="Avenir Heavy"/>
                <a:ea typeface="Avenir Heavy"/>
                <a:cs typeface="Avenir Heavy"/>
                <a:sym typeface="Avenir Heavy"/>
              </a:rPr>
              <a:t>gedicht</a:t>
            </a:r>
            <a:r>
              <a:rPr b="0" i="0" dirty="0">
                <a:latin typeface="Avenir Heavy"/>
                <a:ea typeface="Avenir Heavy"/>
                <a:cs typeface="Avenir Heavy"/>
                <a:sym typeface="Avenir Heavy"/>
              </a:rPr>
              <a:t> tot je </a:t>
            </a:r>
          </a:p>
          <a:p>
            <a:pPr>
              <a:defRPr sz="3200">
                <a:solidFill>
                  <a:srgbClr val="339BB3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 err="1"/>
              <a:t>spreken</a:t>
            </a:r>
            <a:endParaRPr dirty="0"/>
          </a:p>
        </p:txBody>
      </p:sp>
      <p:sp>
        <p:nvSpPr>
          <p:cNvPr id="156" name="Tijdelijke aanduiding voor inhoud 2"/>
          <p:cNvSpPr txBox="1">
            <a:spLocks noGrp="1"/>
          </p:cNvSpPr>
          <p:nvPr>
            <p:ph type="body" idx="1"/>
          </p:nvPr>
        </p:nvSpPr>
        <p:spPr>
          <a:xfrm>
            <a:off x="457200" y="17907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2" indent="406906" defTabSz="813816">
              <a:spcBef>
                <a:spcPts val="500"/>
              </a:spcBef>
              <a:buSzTx/>
              <a:buNone/>
              <a:defRPr sz="28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/>
              <a:t>Je </a:t>
            </a:r>
            <a:r>
              <a:rPr dirty="0" err="1"/>
              <a:t>gaat</a:t>
            </a:r>
            <a:r>
              <a:rPr dirty="0"/>
              <a:t> nu het </a:t>
            </a:r>
            <a:r>
              <a:rPr lang="nl-NL" dirty="0"/>
              <a:t>gedicht</a:t>
            </a:r>
            <a:r>
              <a:rPr dirty="0"/>
              <a:t> </a:t>
            </a:r>
            <a:r>
              <a:rPr dirty="0" err="1"/>
              <a:t>dat</a:t>
            </a:r>
            <a:r>
              <a:rPr dirty="0"/>
              <a:t> </a:t>
            </a:r>
            <a:r>
              <a:rPr dirty="0" err="1"/>
              <a:t>jou</a:t>
            </a:r>
            <a:r>
              <a:rPr dirty="0"/>
              <a:t> </a:t>
            </a:r>
            <a:r>
              <a:rPr dirty="0" err="1"/>
              <a:t>heeft</a:t>
            </a:r>
            <a:r>
              <a:rPr dirty="0"/>
              <a:t> </a:t>
            </a:r>
            <a:r>
              <a:rPr dirty="0" err="1"/>
              <a:t>gekozen</a:t>
            </a:r>
            <a:r>
              <a:rPr dirty="0"/>
              <a:t> heel </a:t>
            </a:r>
            <a:r>
              <a:rPr dirty="0" err="1"/>
              <a:t>uitvoerig</a:t>
            </a:r>
            <a:r>
              <a:rPr dirty="0"/>
              <a:t> </a:t>
            </a:r>
            <a:r>
              <a:rPr lang="nl-NL" dirty="0" err="1"/>
              <a:t>lez</a:t>
            </a:r>
            <a:r>
              <a:rPr dirty="0" err="1"/>
              <a:t>en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.Beschouw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het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als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‘teaching object’ (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sprekend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object). Laat het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diep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op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inwerken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Noteer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alles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wat je </a:t>
            </a:r>
            <a:r>
              <a:rPr lang="nl-NL" dirty="0">
                <a:latin typeface="Avenir Book"/>
                <a:ea typeface="Avenir Book"/>
                <a:cs typeface="Avenir Book"/>
                <a:sym typeface="Avenir Book"/>
              </a:rPr>
              <a:t>opvalt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: </a:t>
            </a:r>
            <a:r>
              <a:rPr lang="nl-NL" dirty="0">
                <a:latin typeface="Avenir Book"/>
                <a:ea typeface="Avenir Book"/>
                <a:cs typeface="Avenir Book"/>
                <a:sym typeface="Avenir Book"/>
              </a:rPr>
              <a:t>rijm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,</a:t>
            </a:r>
            <a:r>
              <a:rPr lang="nl-NL" dirty="0">
                <a:latin typeface="Avenir Book"/>
                <a:ea typeface="Avenir Book"/>
                <a:cs typeface="Avenir Book"/>
                <a:sym typeface="Avenir Book"/>
              </a:rPr>
              <a:t> klank, ritme, </a:t>
            </a:r>
            <a:r>
              <a:rPr lang="nl-NL" dirty="0" err="1">
                <a:latin typeface="Avenir Book"/>
                <a:ea typeface="Avenir Book"/>
                <a:cs typeface="Avenir Book"/>
                <a:sym typeface="Avenir Book"/>
              </a:rPr>
              <a:t>strofenvorm</a:t>
            </a:r>
            <a:r>
              <a:rPr lang="nl-NL" dirty="0">
                <a:latin typeface="Avenir Book"/>
                <a:ea typeface="Avenir Book"/>
                <a:cs typeface="Avenir Book"/>
                <a:sym typeface="Avenir Book"/>
              </a:rPr>
              <a:t>, beeldspraak, woordvelden, inhoud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 </a:t>
            </a:r>
          </a:p>
          <a:p>
            <a:pPr marL="0" lvl="2" indent="406906" defTabSz="813816">
              <a:spcBef>
                <a:spcPts val="500"/>
              </a:spcBef>
              <a:buSzTx/>
              <a:buNone/>
              <a:defRPr sz="28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/>
              <a:t>Maak </a:t>
            </a:r>
            <a:r>
              <a:rPr dirty="0" err="1"/>
              <a:t>notities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 Laat het </a:t>
            </a:r>
            <a:r>
              <a:rPr lang="nl-NL" dirty="0">
                <a:latin typeface="Avenir Book"/>
                <a:ea typeface="Avenir Book"/>
                <a:cs typeface="Avenir Book"/>
                <a:sym typeface="Avenir Book"/>
              </a:rPr>
              <a:t>gedicht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zijn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verhaal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vertellen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,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jij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legt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alleen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maar vast.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itel 1"/>
          <p:cNvSpPr txBox="1">
            <a:spLocks noGrp="1"/>
          </p:cNvSpPr>
          <p:nvPr>
            <p:ph type="title"/>
          </p:nvPr>
        </p:nvSpPr>
        <p:spPr>
          <a:xfrm>
            <a:off x="264145" y="-177019"/>
            <a:ext cx="8920510" cy="1786285"/>
          </a:xfrm>
          <a:prstGeom prst="rect">
            <a:avLst/>
          </a:prstGeom>
        </p:spPr>
        <p:txBody>
          <a:bodyPr/>
          <a:lstStyle/>
          <a:p>
            <a:pPr>
              <a:defRPr sz="3200" b="1" i="1">
                <a:solidFill>
                  <a:srgbClr val="339BB3"/>
                </a:solidFill>
              </a:defRPr>
            </a:pPr>
            <a:endParaRPr dirty="0"/>
          </a:p>
          <a:p>
            <a:pPr>
              <a:defRPr sz="3200">
                <a:solidFill>
                  <a:srgbClr val="339BB3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/>
              <a:t>3 </a:t>
            </a:r>
            <a:r>
              <a:rPr dirty="0" err="1"/>
              <a:t>Stap</a:t>
            </a:r>
            <a:r>
              <a:rPr dirty="0"/>
              <a:t> in de ‘possible world’ van </a:t>
            </a:r>
            <a:endParaRPr b="1" i="1" dirty="0">
              <a:latin typeface="+mn-lt"/>
              <a:ea typeface="+mn-ea"/>
              <a:cs typeface="+mn-cs"/>
              <a:sym typeface="Calibri"/>
            </a:endParaRPr>
          </a:p>
          <a:p>
            <a:pPr>
              <a:defRPr sz="3200">
                <a:solidFill>
                  <a:srgbClr val="339BB3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/>
              <a:t>het </a:t>
            </a:r>
            <a:r>
              <a:rPr lang="nl-NL" dirty="0"/>
              <a:t>gedicht</a:t>
            </a:r>
            <a:endParaRPr dirty="0"/>
          </a:p>
        </p:txBody>
      </p:sp>
      <p:sp>
        <p:nvSpPr>
          <p:cNvPr id="159" name="Tijdelijke aanduiding voor inhoud 2"/>
          <p:cNvSpPr txBox="1">
            <a:spLocks noGrp="1"/>
          </p:cNvSpPr>
          <p:nvPr>
            <p:ph type="body" idx="1"/>
          </p:nvPr>
        </p:nvSpPr>
        <p:spPr>
          <a:xfrm>
            <a:off x="152597" y="1874241"/>
            <a:ext cx="8720885" cy="4949282"/>
          </a:xfrm>
          <a:prstGeom prst="rect">
            <a:avLst/>
          </a:prstGeom>
        </p:spPr>
        <p:txBody>
          <a:bodyPr/>
          <a:lstStyle/>
          <a:p>
            <a:pPr marL="0" lvl="2" indent="393191" defTabSz="786383">
              <a:spcBef>
                <a:spcPts val="500"/>
              </a:spcBef>
              <a:buSzTx/>
              <a:buNone/>
              <a:defRPr sz="27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/>
              <a:t>Nu mag je je </a:t>
            </a:r>
            <a:r>
              <a:rPr dirty="0" err="1"/>
              <a:t>verbeelding</a:t>
            </a:r>
            <a:r>
              <a:rPr dirty="0"/>
              <a:t> de </a:t>
            </a:r>
            <a:r>
              <a:rPr dirty="0" err="1"/>
              <a:t>vrije</a:t>
            </a:r>
            <a:r>
              <a:rPr dirty="0"/>
              <a:t> loop laten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 Stel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voor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dat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je het </a:t>
            </a:r>
            <a:r>
              <a:rPr lang="nl-NL" dirty="0">
                <a:latin typeface="Avenir Book"/>
                <a:ea typeface="Avenir Book"/>
                <a:cs typeface="Avenir Book"/>
                <a:sym typeface="Avenir Book"/>
              </a:rPr>
              <a:t>gedicht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zou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kunnen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betreden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 Loop er </a:t>
            </a:r>
            <a:r>
              <a:rPr lang="nl-NL" dirty="0">
                <a:latin typeface="Avenir Book"/>
                <a:ea typeface="Avenir Book"/>
                <a:cs typeface="Avenir Book"/>
                <a:sym typeface="Avenir Book"/>
              </a:rPr>
              <a:t>als het ware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in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laat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meenemen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door wat je er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aantreft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 Is er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wellicht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geur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,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licht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,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beweging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geluid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?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Ervaar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je het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als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droom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?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Krijg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associatieve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gedachten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,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herinneringen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? </a:t>
            </a:r>
          </a:p>
          <a:p>
            <a:pPr marL="0" lvl="2" indent="393191" defTabSz="786383">
              <a:spcBef>
                <a:spcPts val="500"/>
              </a:spcBef>
              <a:buSzTx/>
              <a:buNone/>
              <a:defRPr sz="27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 err="1"/>
              <a:t>Noteer</a:t>
            </a:r>
            <a:r>
              <a:rPr dirty="0"/>
              <a:t> wat je </a:t>
            </a:r>
            <a:r>
              <a:rPr dirty="0" err="1"/>
              <a:t>meemaakt</a:t>
            </a:r>
            <a:r>
              <a:rPr dirty="0"/>
              <a:t>, in </a:t>
            </a:r>
            <a:r>
              <a:rPr dirty="0" err="1"/>
              <a:t>woorden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/of </a:t>
            </a:r>
            <a:r>
              <a:rPr dirty="0" err="1"/>
              <a:t>beelden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Alles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wat in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opkomt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is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goed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van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waarde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itel 1"/>
          <p:cNvSpPr txBox="1">
            <a:spLocks noGrp="1"/>
          </p:cNvSpPr>
          <p:nvPr>
            <p:ph type="title"/>
          </p:nvPr>
        </p:nvSpPr>
        <p:spPr>
          <a:xfrm>
            <a:off x="111745" y="-24619"/>
            <a:ext cx="8920510" cy="1786285"/>
          </a:xfrm>
          <a:prstGeom prst="rect">
            <a:avLst/>
          </a:prstGeom>
        </p:spPr>
        <p:txBody>
          <a:bodyPr/>
          <a:lstStyle/>
          <a:p>
            <a:pPr>
              <a:defRPr sz="3200" i="1">
                <a:solidFill>
                  <a:srgbClr val="339BB3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t>4a </a:t>
            </a:r>
            <a:r>
              <a:rPr i="0"/>
              <a:t>Vertel je eigen verhaal</a:t>
            </a:r>
          </a:p>
        </p:txBody>
      </p:sp>
      <p:sp>
        <p:nvSpPr>
          <p:cNvPr id="162" name="Tijdelijke aanduiding voor inhoud 2"/>
          <p:cNvSpPr txBox="1">
            <a:spLocks noGrp="1"/>
          </p:cNvSpPr>
          <p:nvPr>
            <p:ph type="body" idx="1"/>
          </p:nvPr>
        </p:nvSpPr>
        <p:spPr>
          <a:xfrm>
            <a:off x="546100" y="15875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2" indent="406906" defTabSz="813816">
              <a:spcBef>
                <a:spcPts val="500"/>
              </a:spcBef>
              <a:buSzTx/>
              <a:buNone/>
              <a:defRPr sz="28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 err="1"/>
              <a:t>Stap</a:t>
            </a:r>
            <a:r>
              <a:rPr dirty="0"/>
              <a:t> </a:t>
            </a:r>
            <a:r>
              <a:rPr dirty="0" err="1"/>
              <a:t>weer</a:t>
            </a:r>
            <a:r>
              <a:rPr dirty="0"/>
              <a:t> </a:t>
            </a:r>
            <a:r>
              <a:rPr dirty="0" err="1"/>
              <a:t>uit</a:t>
            </a:r>
            <a:r>
              <a:rPr dirty="0"/>
              <a:t> het </a:t>
            </a:r>
            <a:r>
              <a:rPr lang="nl-NL" dirty="0"/>
              <a:t>gedicht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overdenk</a:t>
            </a:r>
            <a:r>
              <a:rPr dirty="0"/>
              <a:t> </a:t>
            </a:r>
            <a:r>
              <a:rPr dirty="0" err="1"/>
              <a:t>waar</a:t>
            </a:r>
            <a:r>
              <a:rPr dirty="0"/>
              <a:t> het </a:t>
            </a:r>
            <a:r>
              <a:rPr lang="nl-NL" dirty="0"/>
              <a:t>gedicht</a:t>
            </a:r>
            <a:r>
              <a:rPr dirty="0"/>
              <a:t> </a:t>
            </a:r>
            <a:r>
              <a:rPr dirty="0" err="1"/>
              <a:t>jou</a:t>
            </a:r>
            <a:r>
              <a:rPr dirty="0"/>
              <a:t> </a:t>
            </a:r>
            <a:r>
              <a:rPr dirty="0" err="1"/>
              <a:t>gebracht</a:t>
            </a:r>
            <a:r>
              <a:rPr dirty="0"/>
              <a:t> </a:t>
            </a:r>
            <a:r>
              <a:rPr dirty="0" err="1"/>
              <a:t>heeft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</a:t>
            </a:r>
            <a:r>
              <a:rPr dirty="0"/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Waar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was je,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wie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was je, wat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dacht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voelde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je,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welke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associaties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,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eventueel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met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andere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vormen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van kunst,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leverde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het je op?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Gaf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het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misschien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antwoord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op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persoonlijke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vraag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?</a:t>
            </a:r>
          </a:p>
          <a:p>
            <a:pPr marL="0" lvl="2" indent="406906" defTabSz="813816">
              <a:spcBef>
                <a:spcPts val="500"/>
              </a:spcBef>
              <a:buSzTx/>
              <a:buNone/>
              <a:defRPr sz="28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 err="1"/>
              <a:t>Wissel</a:t>
            </a:r>
            <a:r>
              <a:rPr dirty="0"/>
              <a:t> </a:t>
            </a:r>
            <a:r>
              <a:rPr dirty="0" err="1"/>
              <a:t>uit</a:t>
            </a:r>
            <a:r>
              <a:rPr dirty="0"/>
              <a:t> in duo’s wat je </a:t>
            </a:r>
            <a:r>
              <a:rPr dirty="0" err="1"/>
              <a:t>hebt</a:t>
            </a:r>
            <a:r>
              <a:rPr dirty="0"/>
              <a:t> </a:t>
            </a:r>
            <a:r>
              <a:rPr dirty="0" err="1"/>
              <a:t>meegemaakt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hoeft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nog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steeds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vraag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niet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te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delen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itel 1"/>
          <p:cNvSpPr txBox="1">
            <a:spLocks noGrp="1"/>
          </p:cNvSpPr>
          <p:nvPr>
            <p:ph type="title"/>
          </p:nvPr>
        </p:nvSpPr>
        <p:spPr>
          <a:xfrm>
            <a:off x="111745" y="-62719"/>
            <a:ext cx="8920510" cy="1786285"/>
          </a:xfrm>
          <a:prstGeom prst="rect">
            <a:avLst/>
          </a:prstGeom>
        </p:spPr>
        <p:txBody>
          <a:bodyPr/>
          <a:lstStyle/>
          <a:p>
            <a:pPr>
              <a:defRPr sz="3200" i="1">
                <a:solidFill>
                  <a:srgbClr val="339BB3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t>4b </a:t>
            </a:r>
            <a:r>
              <a:rPr i="0"/>
              <a:t>Verbeeld je eigen verhaal</a:t>
            </a:r>
          </a:p>
        </p:txBody>
      </p:sp>
      <p:sp>
        <p:nvSpPr>
          <p:cNvPr id="165" name="Tijdelijke aanduiding voor inhoud 2"/>
          <p:cNvSpPr txBox="1">
            <a:spLocks noGrp="1"/>
          </p:cNvSpPr>
          <p:nvPr>
            <p:ph type="body" idx="1"/>
          </p:nvPr>
        </p:nvSpPr>
        <p:spPr>
          <a:xfrm>
            <a:off x="317500" y="15748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2" indent="406906" defTabSz="813816">
              <a:spcBef>
                <a:spcPts val="500"/>
              </a:spcBef>
              <a:buSzTx/>
              <a:buNone/>
              <a:defRPr sz="28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/>
              <a:t>Neem je Art Based Learning-</a:t>
            </a:r>
            <a:r>
              <a:rPr dirty="0" err="1"/>
              <a:t>ervaring</a:t>
            </a:r>
            <a:r>
              <a:rPr dirty="0"/>
              <a:t> </a:t>
            </a:r>
            <a:r>
              <a:rPr dirty="0" err="1"/>
              <a:t>als</a:t>
            </a:r>
            <a:r>
              <a:rPr dirty="0"/>
              <a:t> </a:t>
            </a:r>
            <a:r>
              <a:rPr dirty="0" err="1"/>
              <a:t>uitgangspunt</a:t>
            </a:r>
            <a:r>
              <a:rPr dirty="0"/>
              <a:t> </a:t>
            </a:r>
            <a:r>
              <a:rPr dirty="0" err="1"/>
              <a:t>voor</a:t>
            </a:r>
            <a:r>
              <a:rPr dirty="0"/>
              <a:t> </a:t>
            </a:r>
            <a:r>
              <a:rPr dirty="0" err="1"/>
              <a:t>een</a:t>
            </a:r>
            <a:r>
              <a:rPr dirty="0"/>
              <a:t> </a:t>
            </a:r>
            <a:r>
              <a:rPr dirty="0" err="1"/>
              <a:t>nieuwe</a:t>
            </a:r>
            <a:r>
              <a:rPr dirty="0"/>
              <a:t> </a:t>
            </a:r>
            <a:r>
              <a:rPr dirty="0" err="1"/>
              <a:t>creatieve</a:t>
            </a:r>
            <a:r>
              <a:rPr dirty="0"/>
              <a:t> </a:t>
            </a:r>
            <a:r>
              <a:rPr dirty="0" err="1"/>
              <a:t>daad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</a:t>
            </a:r>
            <a:r>
              <a:rPr dirty="0"/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Waar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brengt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deze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ervaring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naar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toe?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Misschien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naar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nieuw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eigen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kunstwerk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,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misschien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naar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iets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anders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creatiefs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in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leven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?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Probeer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lang="nl-NL">
                <a:latin typeface="Avenir Book"/>
                <a:ea typeface="Avenir Book"/>
                <a:cs typeface="Avenir Book"/>
                <a:sym typeface="Avenir Book"/>
              </a:rPr>
              <a:t>voor jezelf </a:t>
            </a:r>
            <a:r>
              <a:rPr>
                <a:latin typeface="Avenir Book"/>
                <a:ea typeface="Avenir Book"/>
                <a:cs typeface="Avenir Book"/>
                <a:sym typeface="Avenir Book"/>
              </a:rPr>
              <a:t>iets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vast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te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leggen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van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dit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vervolg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</a:t>
            </a:r>
          </a:p>
          <a:p>
            <a:pPr marL="0" lvl="2" indent="406906" defTabSz="813816">
              <a:spcBef>
                <a:spcPts val="500"/>
              </a:spcBef>
              <a:buSzTx/>
              <a:buNone/>
              <a:defRPr sz="2800">
                <a:latin typeface="Avenir Heavy"/>
                <a:ea typeface="Avenir Heavy"/>
                <a:cs typeface="Avenir Heavy"/>
                <a:sym typeface="Avenir Heavy"/>
              </a:defRPr>
            </a:pPr>
            <a:endParaRPr dirty="0">
              <a:latin typeface="Avenir Book"/>
              <a:ea typeface="Avenir Book"/>
              <a:cs typeface="Avenir Book"/>
              <a:sym typeface="Avenir Book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itel 1"/>
          <p:cNvSpPr txBox="1">
            <a:spLocks noGrp="1"/>
          </p:cNvSpPr>
          <p:nvPr>
            <p:ph type="ctrTitle"/>
          </p:nvPr>
        </p:nvSpPr>
        <p:spPr>
          <a:xfrm>
            <a:off x="685800" y="1642901"/>
            <a:ext cx="8141818" cy="4049529"/>
          </a:xfrm>
          <a:prstGeom prst="rect">
            <a:avLst/>
          </a:prstGeom>
        </p:spPr>
        <p:txBody>
          <a:bodyPr/>
          <a:lstStyle/>
          <a:p>
            <a:pPr defTabSz="585947">
              <a:defRPr sz="3559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t>Famke Sinninghe Damsté </a:t>
            </a:r>
          </a:p>
          <a:p>
            <a:pPr defTabSz="585947">
              <a:defRPr sz="4272">
                <a:latin typeface="Avenir Book"/>
                <a:ea typeface="Avenir Book"/>
                <a:cs typeface="Avenir Book"/>
                <a:sym typeface="Avenir Book"/>
              </a:defRPr>
            </a:pPr>
            <a:endParaRPr/>
          </a:p>
          <a:p>
            <a:pPr defTabSz="585947">
              <a:defRPr sz="2937">
                <a:latin typeface="Avenir Book"/>
                <a:ea typeface="Avenir Book"/>
                <a:cs typeface="Avenir Book"/>
                <a:sym typeface="Avenir Book"/>
              </a:defRPr>
            </a:pPr>
            <a:r>
              <a:t>Hoofd Art Based learning Centre ArtEZ -</a:t>
            </a:r>
          </a:p>
          <a:p>
            <a:pPr defTabSz="585947">
              <a:defRPr sz="2937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>
                <a:latin typeface="Avenir Book"/>
                <a:ea typeface="Avenir Book"/>
                <a:cs typeface="Avenir Book"/>
                <a:sym typeface="Avenir Book"/>
              </a:rPr>
              <a:t>Extern lid Lectoraat Art Education as Critical Tactics - </a:t>
            </a:r>
            <a:r>
              <a:rPr sz="2759">
                <a:latin typeface="Avenir Book"/>
                <a:ea typeface="Avenir Book"/>
                <a:cs typeface="Avenir Book"/>
                <a:sym typeface="Avenir Book"/>
              </a:rPr>
              <a:t>CKV-docent Het Baarnsch Lyceum</a:t>
            </a:r>
            <a:br>
              <a:rPr>
                <a:latin typeface="Avenir Book"/>
                <a:ea typeface="Avenir Book"/>
                <a:cs typeface="Avenir Book"/>
                <a:sym typeface="Avenir Book"/>
              </a:rPr>
            </a:br>
            <a:br/>
            <a:endParaRPr/>
          </a:p>
        </p:txBody>
      </p:sp>
    </p:spTree>
    <p:extLst>
      <p:ext uri="{BB962C8B-B14F-4D97-AF65-F5344CB8AC3E}">
        <p14:creationId xmlns:p14="http://schemas.microsoft.com/office/powerpoint/2010/main" val="263190198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Wat is Art Based Learning?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t>Wat is Art Based Learning?</a:t>
            </a:r>
          </a:p>
        </p:txBody>
      </p:sp>
      <p:sp>
        <p:nvSpPr>
          <p:cNvPr id="130" name="Een methode van kunstbeschouwing waarbij je leert van kunst, meer dan over kunst…"/>
          <p:cNvSpPr txBox="1">
            <a:spLocks noGrp="1"/>
          </p:cNvSpPr>
          <p:nvPr>
            <p:ph type="body" idx="1"/>
          </p:nvPr>
        </p:nvSpPr>
        <p:spPr>
          <a:xfrm>
            <a:off x="457200" y="17780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29184" indent="-329184" defTabSz="877822">
              <a:spcBef>
                <a:spcPts val="600"/>
              </a:spcBef>
              <a:defRPr sz="3000">
                <a:latin typeface="Avenir Book"/>
                <a:ea typeface="Avenir Book"/>
                <a:cs typeface="Avenir Book"/>
                <a:sym typeface="Avenir Book"/>
              </a:defRPr>
            </a:pPr>
            <a:endParaRPr lang="nl-NL" dirty="0"/>
          </a:p>
          <a:p>
            <a:pPr marL="329184" indent="-329184" defTabSz="877822">
              <a:spcBef>
                <a:spcPts val="600"/>
              </a:spcBef>
              <a:defRPr sz="3000">
                <a:latin typeface="Avenir Book"/>
                <a:ea typeface="Avenir Book"/>
                <a:cs typeface="Avenir Book"/>
                <a:sym typeface="Avenir Book"/>
              </a:defRPr>
            </a:pPr>
            <a:endParaRPr lang="nl-NL" dirty="0"/>
          </a:p>
          <a:p>
            <a:pPr marL="329184" indent="-329184" defTabSz="877822">
              <a:spcBef>
                <a:spcPts val="600"/>
              </a:spcBef>
              <a:defRPr sz="30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dirty="0" err="1"/>
              <a:t>Een</a:t>
            </a:r>
            <a:r>
              <a:rPr dirty="0"/>
              <a:t> </a:t>
            </a:r>
            <a:r>
              <a:rPr dirty="0" err="1"/>
              <a:t>methode</a:t>
            </a:r>
            <a:r>
              <a:rPr dirty="0"/>
              <a:t> van </a:t>
            </a:r>
            <a:r>
              <a:rPr dirty="0" err="1"/>
              <a:t>kunstbeschouwing</a:t>
            </a:r>
            <a:r>
              <a:rPr dirty="0"/>
              <a:t> </a:t>
            </a:r>
            <a:r>
              <a:rPr dirty="0" err="1"/>
              <a:t>waarbij</a:t>
            </a:r>
            <a:r>
              <a:rPr dirty="0"/>
              <a:t> je </a:t>
            </a:r>
            <a:r>
              <a:rPr dirty="0" err="1"/>
              <a:t>leert</a:t>
            </a:r>
            <a:r>
              <a:rPr dirty="0"/>
              <a:t> </a:t>
            </a:r>
            <a:r>
              <a:rPr dirty="0">
                <a:latin typeface="Avenir Book Oblique"/>
                <a:ea typeface="Avenir Book Oblique"/>
                <a:cs typeface="Avenir Book Oblique"/>
                <a:sym typeface="Avenir Book Oblique"/>
              </a:rPr>
              <a:t>van</a:t>
            </a:r>
            <a:r>
              <a:rPr dirty="0"/>
              <a:t> kunst, </a:t>
            </a:r>
            <a:r>
              <a:rPr dirty="0" err="1"/>
              <a:t>meer</a:t>
            </a:r>
            <a:r>
              <a:rPr dirty="0"/>
              <a:t> dan </a:t>
            </a:r>
            <a:r>
              <a:rPr dirty="0">
                <a:latin typeface="Avenir Book Oblique"/>
                <a:ea typeface="Avenir Book Oblique"/>
                <a:cs typeface="Avenir Book Oblique"/>
                <a:sym typeface="Avenir Book Oblique"/>
              </a:rPr>
              <a:t>over</a:t>
            </a:r>
            <a:r>
              <a:rPr dirty="0"/>
              <a:t> kunst</a:t>
            </a:r>
          </a:p>
          <a:p>
            <a:pPr marL="329184" indent="-329184" defTabSz="877822">
              <a:spcBef>
                <a:spcPts val="600"/>
              </a:spcBef>
              <a:defRPr sz="30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dirty="0"/>
              <a:t>In </a:t>
            </a:r>
            <a:r>
              <a:rPr dirty="0" err="1"/>
              <a:t>vier</a:t>
            </a:r>
            <a:r>
              <a:rPr dirty="0"/>
              <a:t> </a:t>
            </a:r>
            <a:r>
              <a:rPr dirty="0" err="1"/>
              <a:t>stappen</a:t>
            </a:r>
            <a:r>
              <a:rPr dirty="0"/>
              <a:t> </a:t>
            </a:r>
            <a:r>
              <a:rPr dirty="0" err="1"/>
              <a:t>ontstaat</a:t>
            </a:r>
            <a:r>
              <a:rPr dirty="0"/>
              <a:t> er </a:t>
            </a:r>
            <a:r>
              <a:rPr dirty="0" err="1"/>
              <a:t>een</a:t>
            </a:r>
            <a:r>
              <a:rPr dirty="0"/>
              <a:t> </a:t>
            </a:r>
            <a:r>
              <a:rPr dirty="0" err="1"/>
              <a:t>dialoog</a:t>
            </a:r>
            <a:r>
              <a:rPr dirty="0"/>
              <a:t> met </a:t>
            </a:r>
            <a:r>
              <a:rPr dirty="0" err="1"/>
              <a:t>een</a:t>
            </a:r>
            <a:r>
              <a:rPr dirty="0"/>
              <a:t> </a:t>
            </a:r>
            <a:r>
              <a:rPr dirty="0" err="1"/>
              <a:t>kunstwerk</a:t>
            </a:r>
            <a:endParaRPr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el 1"/>
          <p:cNvSpPr txBox="1">
            <a:spLocks noGrp="1"/>
          </p:cNvSpPr>
          <p:nvPr>
            <p:ph type="title"/>
          </p:nvPr>
        </p:nvSpPr>
        <p:spPr>
          <a:xfrm>
            <a:off x="-175915" y="-418319"/>
            <a:ext cx="8920510" cy="1786285"/>
          </a:xfrm>
          <a:prstGeom prst="rect">
            <a:avLst/>
          </a:prstGeom>
        </p:spPr>
        <p:txBody>
          <a:bodyPr/>
          <a:lstStyle/>
          <a:p>
            <a:pPr defTabSz="832103">
              <a:defRPr sz="2900" b="1" i="1">
                <a:solidFill>
                  <a:srgbClr val="339BB3"/>
                </a:solidFill>
              </a:defRPr>
            </a:pPr>
            <a:br/>
            <a:br/>
            <a:r>
              <a:rPr sz="4900" b="0" i="0">
                <a:solidFill>
                  <a:srgbClr val="000000"/>
                </a:solidFill>
                <a:latin typeface="Avenir Heavy"/>
                <a:ea typeface="Avenir Heavy"/>
                <a:cs typeface="Avenir Heavy"/>
                <a:sym typeface="Avenir Heavy"/>
              </a:rPr>
              <a:t>Vier stappen</a:t>
            </a:r>
          </a:p>
        </p:txBody>
      </p:sp>
      <p:sp>
        <p:nvSpPr>
          <p:cNvPr id="147" name="Tijdelijke aanduiding voor inhoud 2"/>
          <p:cNvSpPr txBox="1">
            <a:spLocks noGrp="1"/>
          </p:cNvSpPr>
          <p:nvPr>
            <p:ph type="body" idx="1"/>
          </p:nvPr>
        </p:nvSpPr>
        <p:spPr>
          <a:xfrm>
            <a:off x="223589" y="1447799"/>
            <a:ext cx="8696822" cy="5045624"/>
          </a:xfrm>
          <a:prstGeom prst="rect">
            <a:avLst/>
          </a:prstGeom>
        </p:spPr>
        <p:txBody>
          <a:bodyPr/>
          <a:lstStyle/>
          <a:p>
            <a:pPr marL="1042735" lvl="2" indent="-280735">
              <a:spcBef>
                <a:spcPts val="600"/>
              </a:spcBef>
              <a:buFontTx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t>Art Based Learning is een methodiek die bestaat uit vier stappen</a:t>
            </a:r>
          </a:p>
          <a:p>
            <a:pPr marL="1042735" lvl="2" indent="-280735">
              <a:spcBef>
                <a:spcPts val="600"/>
              </a:spcBef>
              <a:buFontTx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t>Elke stap is essentieel voor de effectiviteit van de methodiek</a:t>
            </a:r>
          </a:p>
          <a:p>
            <a:pPr marL="1042735" lvl="2" indent="-280735">
              <a:spcBef>
                <a:spcPts val="600"/>
              </a:spcBef>
              <a:buFontTx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t>Art Based Learning kan in principe op elke vorm van kunst toegepast worden en op elk instapniveau aangeboden worden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itel 1"/>
          <p:cNvSpPr txBox="1">
            <a:spLocks noGrp="1"/>
          </p:cNvSpPr>
          <p:nvPr>
            <p:ph type="title"/>
          </p:nvPr>
        </p:nvSpPr>
        <p:spPr>
          <a:xfrm>
            <a:off x="-175915" y="-418319"/>
            <a:ext cx="8920510" cy="1786286"/>
          </a:xfrm>
          <a:prstGeom prst="rect">
            <a:avLst/>
          </a:prstGeom>
        </p:spPr>
        <p:txBody>
          <a:bodyPr/>
          <a:lstStyle/>
          <a:p>
            <a:pPr defTabSz="832104">
              <a:defRPr sz="2912" b="1" i="1">
                <a:solidFill>
                  <a:srgbClr val="339BB3"/>
                </a:solidFill>
              </a:defRPr>
            </a:pPr>
            <a:br/>
            <a:br/>
            <a:r>
              <a:rPr sz="4914" b="0" i="0">
                <a:solidFill>
                  <a:srgbClr val="000000"/>
                </a:solidFill>
                <a:latin typeface="Avenir Heavy"/>
                <a:ea typeface="Avenir Heavy"/>
                <a:cs typeface="Avenir Heavy"/>
                <a:sym typeface="Avenir Heavy"/>
              </a:rPr>
              <a:t>Vier stappen</a:t>
            </a:r>
          </a:p>
        </p:txBody>
      </p:sp>
      <p:sp>
        <p:nvSpPr>
          <p:cNvPr id="185" name="Tijdelijke aanduiding voor inhoud 2"/>
          <p:cNvSpPr txBox="1">
            <a:spLocks noGrp="1"/>
          </p:cNvSpPr>
          <p:nvPr>
            <p:ph type="body" idx="1"/>
          </p:nvPr>
        </p:nvSpPr>
        <p:spPr>
          <a:xfrm>
            <a:off x="223589" y="1528174"/>
            <a:ext cx="8696822" cy="4965247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1276350" lvl="2" indent="-514350">
              <a:spcBef>
                <a:spcPts val="600"/>
              </a:spcBef>
              <a:buFont typeface="+mj-lt"/>
              <a:buAutoNum type="arabicPeriod"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>
                <a:solidFill>
                  <a:schemeClr val="tx1"/>
                </a:solidFill>
              </a:rPr>
              <a:t>Het stellen van een </a:t>
            </a:r>
            <a:r>
              <a:rPr lang="nl-NL" dirty="0">
                <a:solidFill>
                  <a:srgbClr val="FF0000"/>
                </a:solidFill>
              </a:rPr>
              <a:t>relevante vraag</a:t>
            </a:r>
          </a:p>
          <a:p>
            <a:pPr marL="762000" lvl="2" indent="0">
              <a:spcBef>
                <a:spcPts val="600"/>
              </a:spcBef>
              <a:buNone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>
                <a:solidFill>
                  <a:schemeClr val="tx1"/>
                </a:solidFill>
              </a:rPr>
              <a:t>- De vraag weer loslaten</a:t>
            </a:r>
          </a:p>
          <a:p>
            <a:pPr marL="762000" lvl="2" indent="0">
              <a:spcBef>
                <a:spcPts val="600"/>
              </a:spcBef>
              <a:buNone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>
                <a:solidFill>
                  <a:schemeClr val="tx1"/>
                </a:solidFill>
              </a:rPr>
              <a:t>2. De ontmoeting met een </a:t>
            </a:r>
            <a:r>
              <a:rPr lang="nl-NL" dirty="0">
                <a:solidFill>
                  <a:srgbClr val="FF0000"/>
                </a:solidFill>
              </a:rPr>
              <a:t>sprekend object</a:t>
            </a:r>
          </a:p>
          <a:p>
            <a:pPr marL="762000" lvl="2" indent="0">
              <a:spcBef>
                <a:spcPts val="600"/>
              </a:spcBef>
              <a:buNone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>
                <a:solidFill>
                  <a:schemeClr val="tx1"/>
                </a:solidFill>
              </a:rPr>
              <a:t>- Het object weer loslaten</a:t>
            </a:r>
          </a:p>
          <a:p>
            <a:pPr marL="762000" lvl="2" indent="0">
              <a:spcBef>
                <a:spcPts val="600"/>
              </a:spcBef>
              <a:buNone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>
                <a:solidFill>
                  <a:schemeClr val="tx1"/>
                </a:solidFill>
              </a:rPr>
              <a:t>3. Het betreden van een </a:t>
            </a:r>
            <a:r>
              <a:rPr lang="nl-NL" dirty="0">
                <a:solidFill>
                  <a:srgbClr val="FF0000"/>
                </a:solidFill>
              </a:rPr>
              <a:t>mogelijke wereld</a:t>
            </a:r>
          </a:p>
          <a:p>
            <a:pPr lvl="2" indent="-457200">
              <a:spcBef>
                <a:spcPts val="600"/>
              </a:spcBef>
              <a:buFontTx/>
              <a:buChar char="-"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>
                <a:solidFill>
                  <a:schemeClr val="tx1"/>
                </a:solidFill>
              </a:rPr>
              <a:t>De mogelijke wereld weer verlaten</a:t>
            </a:r>
          </a:p>
          <a:p>
            <a:pPr marL="762000" lvl="2" indent="0">
              <a:spcBef>
                <a:spcPts val="600"/>
              </a:spcBef>
              <a:buNone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>
                <a:solidFill>
                  <a:schemeClr val="tx1"/>
                </a:solidFill>
              </a:rPr>
              <a:t>4. Het vertellen van een </a:t>
            </a:r>
            <a:r>
              <a:rPr lang="nl-NL" dirty="0">
                <a:solidFill>
                  <a:srgbClr val="FF0000"/>
                </a:solidFill>
              </a:rPr>
              <a:t>verhaal</a:t>
            </a:r>
          </a:p>
          <a:p>
            <a:pPr marL="762000" lvl="2" indent="0">
              <a:spcBef>
                <a:spcPts val="600"/>
              </a:spcBef>
              <a:buNone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>
                <a:solidFill>
                  <a:schemeClr val="tx1"/>
                </a:solidFill>
              </a:rPr>
              <a:t>-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>
                <a:solidFill>
                  <a:schemeClr val="tx1"/>
                </a:solidFill>
              </a:rPr>
              <a:t>Het verhaal artistiek vormgeven</a:t>
            </a:r>
          </a:p>
          <a:p>
            <a:pPr marL="762000" lvl="2" indent="0">
              <a:spcBef>
                <a:spcPts val="600"/>
              </a:spcBef>
              <a:buNone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endParaRPr lang="nl-NL" dirty="0">
              <a:solidFill>
                <a:schemeClr val="tx1"/>
              </a:solidFill>
            </a:endParaRPr>
          </a:p>
          <a:p>
            <a:pPr marL="1276350" lvl="2" indent="-514350">
              <a:spcBef>
                <a:spcPts val="600"/>
              </a:spcBef>
              <a:buFont typeface="+mj-lt"/>
              <a:buAutoNum type="arabicPeriod"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2069443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el 1"/>
          <p:cNvSpPr txBox="1">
            <a:spLocks noGrp="1"/>
          </p:cNvSpPr>
          <p:nvPr>
            <p:ph type="title"/>
          </p:nvPr>
        </p:nvSpPr>
        <p:spPr>
          <a:xfrm>
            <a:off x="-175915" y="-418319"/>
            <a:ext cx="8920510" cy="1786285"/>
          </a:xfrm>
          <a:prstGeom prst="rect">
            <a:avLst/>
          </a:prstGeom>
        </p:spPr>
        <p:txBody>
          <a:bodyPr/>
          <a:lstStyle/>
          <a:p>
            <a:pPr defTabSz="832103">
              <a:defRPr sz="2900" b="1" i="1">
                <a:solidFill>
                  <a:srgbClr val="339BB3"/>
                </a:solidFill>
              </a:defRPr>
            </a:pPr>
            <a:br>
              <a:rPr dirty="0"/>
            </a:br>
            <a:br>
              <a:rPr dirty="0"/>
            </a:br>
            <a:r>
              <a:rPr lang="nl-NL" sz="4900" b="0" i="0" dirty="0">
                <a:solidFill>
                  <a:srgbClr val="000000"/>
                </a:solidFill>
                <a:latin typeface="Avenir Heavy"/>
                <a:ea typeface="Avenir Heavy"/>
                <a:cs typeface="Avenir Heavy"/>
                <a:sym typeface="Avenir Heavy"/>
              </a:rPr>
              <a:t>ABL in poëzie</a:t>
            </a:r>
            <a:endParaRPr sz="4900" b="0" i="0" dirty="0">
              <a:solidFill>
                <a:srgbClr val="000000"/>
              </a:solidFill>
              <a:latin typeface="Avenir Heavy"/>
              <a:ea typeface="Avenir Heavy"/>
              <a:cs typeface="Avenir Heavy"/>
              <a:sym typeface="Avenir Heavy"/>
            </a:endParaRPr>
          </a:p>
        </p:txBody>
      </p:sp>
      <p:sp>
        <p:nvSpPr>
          <p:cNvPr id="147" name="Tijdelijke aanduiding voor inhoud 2"/>
          <p:cNvSpPr txBox="1">
            <a:spLocks noGrp="1"/>
          </p:cNvSpPr>
          <p:nvPr>
            <p:ph type="body" idx="1"/>
          </p:nvPr>
        </p:nvSpPr>
        <p:spPr>
          <a:xfrm>
            <a:off x="223589" y="1447799"/>
            <a:ext cx="8696822" cy="5045624"/>
          </a:xfrm>
          <a:prstGeom prst="rect">
            <a:avLst/>
          </a:prstGeom>
        </p:spPr>
        <p:txBody>
          <a:bodyPr/>
          <a:lstStyle/>
          <a:p>
            <a:pPr marL="1042735" lvl="2" indent="-280735">
              <a:spcBef>
                <a:spcPts val="600"/>
              </a:spcBef>
              <a:buFontTx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/>
              <a:t>ABL is ook heel geschikt om uit te voeren met poëzie als kunstobject </a:t>
            </a:r>
          </a:p>
          <a:p>
            <a:pPr marL="1042735" lvl="2" indent="-280735">
              <a:spcBef>
                <a:spcPts val="600"/>
              </a:spcBef>
              <a:buFontTx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/>
              <a:t>Zorg voor voldoende dichtbundels</a:t>
            </a:r>
          </a:p>
          <a:p>
            <a:pPr marL="1042735" lvl="2" indent="-280735">
              <a:spcBef>
                <a:spcPts val="600"/>
              </a:spcBef>
              <a:buFontTx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/>
              <a:t>Leg ze open op een tafel of meerdere tafels</a:t>
            </a:r>
          </a:p>
          <a:p>
            <a:pPr marL="1042735" lvl="2" indent="-280735">
              <a:spcBef>
                <a:spcPts val="600"/>
              </a:spcBef>
              <a:buFontTx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/>
              <a:t>Zoek poëzie uit die niet te specifiek is, die iets aan de verbeelding over laat en die niet te moeilijk is wat betreft taalgebruik en vorm</a:t>
            </a:r>
          </a:p>
          <a:p>
            <a:pPr marL="1042735" lvl="2" indent="-280735">
              <a:spcBef>
                <a:spcPts val="600"/>
              </a:spcBef>
              <a:buFontTx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025397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el 1"/>
          <p:cNvSpPr txBox="1">
            <a:spLocks noGrp="1"/>
          </p:cNvSpPr>
          <p:nvPr>
            <p:ph type="title"/>
          </p:nvPr>
        </p:nvSpPr>
        <p:spPr>
          <a:xfrm>
            <a:off x="-175915" y="-418319"/>
            <a:ext cx="8920510" cy="1786285"/>
          </a:xfrm>
          <a:prstGeom prst="rect">
            <a:avLst/>
          </a:prstGeom>
        </p:spPr>
        <p:txBody>
          <a:bodyPr/>
          <a:lstStyle/>
          <a:p>
            <a:pPr defTabSz="832103">
              <a:defRPr sz="2900" b="1" i="1">
                <a:solidFill>
                  <a:srgbClr val="339BB3"/>
                </a:solidFill>
              </a:defRPr>
            </a:pPr>
            <a:br>
              <a:rPr dirty="0"/>
            </a:br>
            <a:br>
              <a:rPr dirty="0"/>
            </a:br>
            <a:r>
              <a:rPr lang="nl-NL" sz="4900" b="0" i="0" dirty="0">
                <a:solidFill>
                  <a:srgbClr val="000000"/>
                </a:solidFill>
                <a:latin typeface="Avenir Heavy"/>
                <a:ea typeface="Avenir Heavy"/>
                <a:cs typeface="Avenir Heavy"/>
                <a:sym typeface="Avenir Heavy"/>
              </a:rPr>
              <a:t>ABL in poëzie</a:t>
            </a:r>
            <a:endParaRPr sz="4900" b="0" i="0" dirty="0">
              <a:solidFill>
                <a:srgbClr val="000000"/>
              </a:solidFill>
              <a:latin typeface="Avenir Heavy"/>
              <a:ea typeface="Avenir Heavy"/>
              <a:cs typeface="Avenir Heavy"/>
              <a:sym typeface="Avenir Heavy"/>
            </a:endParaRPr>
          </a:p>
        </p:txBody>
      </p:sp>
      <p:sp>
        <p:nvSpPr>
          <p:cNvPr id="147" name="Tijdelijke aanduiding voor inhoud 2"/>
          <p:cNvSpPr txBox="1">
            <a:spLocks noGrp="1"/>
          </p:cNvSpPr>
          <p:nvPr>
            <p:ph type="body" idx="1"/>
          </p:nvPr>
        </p:nvSpPr>
        <p:spPr>
          <a:xfrm>
            <a:off x="223589" y="1447799"/>
            <a:ext cx="8696822" cy="504562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042735" lvl="2" indent="-280735">
              <a:spcBef>
                <a:spcPts val="600"/>
              </a:spcBef>
              <a:buFontTx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/>
              <a:t>Laat de deelnemers bij stap 1 langs de tafels lopen en de gedichten rustig lezen</a:t>
            </a:r>
          </a:p>
          <a:p>
            <a:pPr marL="1042735" lvl="2" indent="-280735">
              <a:spcBef>
                <a:spcPts val="600"/>
              </a:spcBef>
              <a:buFontTx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/>
              <a:t>De deelnemers laten zich door 1 gedicht kiezen</a:t>
            </a:r>
          </a:p>
          <a:p>
            <a:pPr marL="1042735" lvl="2" indent="-280735">
              <a:spcBef>
                <a:spcPts val="600"/>
              </a:spcBef>
              <a:buFontTx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/>
              <a:t>Ze nemen de bundel mee naar de plek waar de stappen van ABL uitvoeren</a:t>
            </a:r>
          </a:p>
          <a:p>
            <a:pPr marL="1042735" lvl="2" indent="-280735">
              <a:spcBef>
                <a:spcPts val="600"/>
              </a:spcBef>
              <a:buFontTx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lang="nl-NL" dirty="0"/>
              <a:t>Zorg voor schrijf/tekenmateriaal voor de deelnemers</a:t>
            </a:r>
          </a:p>
          <a:p>
            <a:pPr marL="762000" lvl="2" indent="0">
              <a:spcBef>
                <a:spcPts val="600"/>
              </a:spcBef>
              <a:buNone/>
              <a:defRPr sz="3300">
                <a:latin typeface="Avenir Book"/>
                <a:ea typeface="Avenir Book"/>
                <a:cs typeface="Avenir Book"/>
                <a:sym typeface="Avenir Book"/>
              </a:defRPr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729975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el 1"/>
          <p:cNvSpPr txBox="1">
            <a:spLocks noGrp="1"/>
          </p:cNvSpPr>
          <p:nvPr>
            <p:ph type="title"/>
          </p:nvPr>
        </p:nvSpPr>
        <p:spPr>
          <a:xfrm>
            <a:off x="0" y="203199"/>
            <a:ext cx="9144000" cy="2203750"/>
          </a:xfrm>
          <a:prstGeom prst="rect">
            <a:avLst/>
          </a:prstGeom>
        </p:spPr>
        <p:txBody>
          <a:bodyPr/>
          <a:lstStyle/>
          <a:p>
            <a:pPr>
              <a:defRPr sz="3200">
                <a:solidFill>
                  <a:srgbClr val="339BB3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t>1a Stel jezelf een persoonlijke </a:t>
            </a:r>
            <a:endParaRPr b="1" i="1">
              <a:latin typeface="+mn-lt"/>
              <a:ea typeface="+mn-ea"/>
              <a:cs typeface="+mn-cs"/>
              <a:sym typeface="Calibri"/>
            </a:endParaRPr>
          </a:p>
          <a:p>
            <a:pPr>
              <a:defRPr sz="3200">
                <a:solidFill>
                  <a:srgbClr val="339BB3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t>vraag</a:t>
            </a:r>
            <a:br/>
            <a:endParaRPr/>
          </a:p>
        </p:txBody>
      </p:sp>
      <p:sp>
        <p:nvSpPr>
          <p:cNvPr id="150" name="Tijdelijke aanduiding voor inhoud 2"/>
          <p:cNvSpPr txBox="1">
            <a:spLocks noGrp="1"/>
          </p:cNvSpPr>
          <p:nvPr>
            <p:ph type="body" idx="1"/>
          </p:nvPr>
        </p:nvSpPr>
        <p:spPr>
          <a:xfrm>
            <a:off x="330200" y="18415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2" indent="406906" defTabSz="813816">
              <a:spcBef>
                <a:spcPts val="500"/>
              </a:spcBef>
              <a:buSzTx/>
              <a:buNone/>
              <a:defRPr sz="28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/>
              <a:t>Laat </a:t>
            </a:r>
            <a:r>
              <a:rPr dirty="0" err="1"/>
              <a:t>een</a:t>
            </a:r>
            <a:r>
              <a:rPr dirty="0"/>
              <a:t> </a:t>
            </a:r>
            <a:r>
              <a:rPr dirty="0" err="1"/>
              <a:t>persoonlijke</a:t>
            </a:r>
            <a:r>
              <a:rPr dirty="0"/>
              <a:t> </a:t>
            </a:r>
            <a:r>
              <a:rPr dirty="0" err="1"/>
              <a:t>vraag</a:t>
            </a:r>
            <a:r>
              <a:rPr dirty="0"/>
              <a:t> in je </a:t>
            </a:r>
            <a:r>
              <a:rPr dirty="0" err="1"/>
              <a:t>opkomen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,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waar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graag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antwoord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op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zou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willen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hebben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vraag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die met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jouw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persoonlijk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leven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, met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menszijn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of met de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wereld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te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maken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heeft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 Hoe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dieper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de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vraag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, hoe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meer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uit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deze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ervaring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zal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halen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</a:t>
            </a:r>
          </a:p>
          <a:p>
            <a:pPr marL="0" lvl="2" indent="406906" defTabSz="813816">
              <a:spcBef>
                <a:spcPts val="500"/>
              </a:spcBef>
              <a:buSzTx/>
              <a:buNone/>
              <a:defRPr sz="28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 err="1"/>
              <a:t>Schrijf</a:t>
            </a:r>
            <a:r>
              <a:rPr dirty="0"/>
              <a:t> de </a:t>
            </a:r>
            <a:r>
              <a:rPr dirty="0" err="1"/>
              <a:t>vraag</a:t>
            </a:r>
            <a:r>
              <a:rPr dirty="0"/>
              <a:t> op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 Je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hoeft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hem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niet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te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delen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je mag hem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onmiddellijk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weer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lang="nl-NL" dirty="0">
                <a:latin typeface="Avenir Book"/>
                <a:ea typeface="Avenir Book"/>
                <a:cs typeface="Avenir Book"/>
                <a:sym typeface="Avenir Book"/>
              </a:rPr>
              <a:t>naar de achtergrond laten verdwijnen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itel 1"/>
          <p:cNvSpPr txBox="1">
            <a:spLocks noGrp="1"/>
          </p:cNvSpPr>
          <p:nvPr>
            <p:ph type="title"/>
          </p:nvPr>
        </p:nvSpPr>
        <p:spPr>
          <a:xfrm>
            <a:off x="-40655" y="495300"/>
            <a:ext cx="8920510" cy="1786285"/>
          </a:xfrm>
          <a:prstGeom prst="rect">
            <a:avLst/>
          </a:prstGeom>
        </p:spPr>
        <p:txBody>
          <a:bodyPr/>
          <a:lstStyle/>
          <a:p>
            <a:pPr defTabSz="813816">
              <a:defRPr sz="3000">
                <a:solidFill>
                  <a:srgbClr val="339BB3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/>
              <a:t>1b</a:t>
            </a:r>
            <a:r>
              <a:rPr i="1" dirty="0"/>
              <a:t> </a:t>
            </a:r>
            <a:r>
              <a:rPr dirty="0"/>
              <a:t>Laat je </a:t>
            </a:r>
            <a:r>
              <a:rPr dirty="0" err="1"/>
              <a:t>kiezen</a:t>
            </a:r>
            <a:r>
              <a:rPr dirty="0"/>
              <a:t> door </a:t>
            </a:r>
            <a:r>
              <a:rPr dirty="0" err="1"/>
              <a:t>een</a:t>
            </a:r>
            <a:r>
              <a:rPr dirty="0"/>
              <a:t> </a:t>
            </a:r>
            <a:endParaRPr i="1" dirty="0"/>
          </a:p>
          <a:p>
            <a:pPr defTabSz="813816">
              <a:defRPr sz="3000">
                <a:solidFill>
                  <a:srgbClr val="339BB3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lang="nl-NL" dirty="0"/>
              <a:t>gedicht</a:t>
            </a:r>
            <a:br>
              <a:rPr dirty="0"/>
            </a:br>
            <a:endParaRPr dirty="0"/>
          </a:p>
        </p:txBody>
      </p:sp>
      <p:sp>
        <p:nvSpPr>
          <p:cNvPr id="153" name="Tijdelijke aanduiding voor inhoud 2"/>
          <p:cNvSpPr txBox="1">
            <a:spLocks noGrp="1"/>
          </p:cNvSpPr>
          <p:nvPr>
            <p:ph type="body" idx="1"/>
          </p:nvPr>
        </p:nvSpPr>
        <p:spPr>
          <a:xfrm>
            <a:off x="457200" y="18796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2" indent="406906" defTabSz="813816">
              <a:spcBef>
                <a:spcPts val="500"/>
              </a:spcBef>
              <a:buSzTx/>
              <a:buNone/>
              <a:defRPr sz="2800"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dirty="0"/>
              <a:t>Je </a:t>
            </a:r>
            <a:r>
              <a:rPr lang="nl-NL" dirty="0"/>
              <a:t>loopt rond een tafel</a:t>
            </a:r>
            <a:r>
              <a:rPr dirty="0"/>
              <a:t> </a:t>
            </a:r>
            <a:r>
              <a:rPr lang="nl-NL" dirty="0"/>
              <a:t>waarop </a:t>
            </a:r>
            <a:r>
              <a:rPr dirty="0" err="1"/>
              <a:t>zich</a:t>
            </a:r>
            <a:r>
              <a:rPr dirty="0"/>
              <a:t> </a:t>
            </a:r>
            <a:r>
              <a:rPr dirty="0" err="1"/>
              <a:t>verschillende</a:t>
            </a:r>
            <a:r>
              <a:rPr dirty="0"/>
              <a:t> </a:t>
            </a:r>
            <a:r>
              <a:rPr lang="nl-NL" dirty="0"/>
              <a:t>opengeslagen gedicht</a:t>
            </a:r>
            <a:r>
              <a:rPr dirty="0" err="1"/>
              <a:t>en</a:t>
            </a:r>
            <a:r>
              <a:rPr lang="nl-NL" dirty="0"/>
              <a:t>bundels</a:t>
            </a:r>
            <a:r>
              <a:rPr dirty="0"/>
              <a:t> </a:t>
            </a:r>
            <a:r>
              <a:rPr dirty="0" err="1"/>
              <a:t>bevinden</a:t>
            </a:r>
            <a:r>
              <a:rPr dirty="0"/>
              <a:t>. Loop </a:t>
            </a:r>
            <a:r>
              <a:rPr dirty="0" err="1"/>
              <a:t>rustig</a:t>
            </a:r>
            <a:r>
              <a:rPr dirty="0"/>
              <a:t> </a:t>
            </a:r>
            <a:r>
              <a:rPr lang="nl-NL" dirty="0"/>
              <a:t>om de tafel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laat</a:t>
            </a:r>
            <a:r>
              <a:rPr dirty="0"/>
              <a:t> alle</a:t>
            </a:r>
            <a:r>
              <a:rPr lang="nl-NL" dirty="0"/>
              <a:t> gedichten</a:t>
            </a:r>
            <a:r>
              <a:rPr dirty="0"/>
              <a:t> even op je </a:t>
            </a:r>
            <a:r>
              <a:rPr dirty="0" err="1"/>
              <a:t>inwerken</a:t>
            </a:r>
            <a:r>
              <a:rPr dirty="0"/>
              <a:t>. 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Je </a:t>
            </a:r>
            <a:r>
              <a:rPr dirty="0" err="1">
                <a:latin typeface="Avenir Heavy"/>
                <a:ea typeface="Avenir Heavy"/>
                <a:cs typeface="Avenir Heavy"/>
                <a:sym typeface="Avenir Heavy"/>
              </a:rPr>
              <a:t>zal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 </a:t>
            </a:r>
            <a:r>
              <a:rPr dirty="0" err="1">
                <a:latin typeface="Avenir Heavy"/>
                <a:ea typeface="Avenir Heavy"/>
                <a:cs typeface="Avenir Heavy"/>
                <a:sym typeface="Avenir Heavy"/>
              </a:rPr>
              <a:t>merken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 </a:t>
            </a:r>
            <a:r>
              <a:rPr dirty="0" err="1">
                <a:latin typeface="Avenir Heavy"/>
                <a:ea typeface="Avenir Heavy"/>
                <a:cs typeface="Avenir Heavy"/>
                <a:sym typeface="Avenir Heavy"/>
              </a:rPr>
              <a:t>dat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 je </a:t>
            </a:r>
            <a:r>
              <a:rPr dirty="0" err="1">
                <a:latin typeface="Avenir Heavy"/>
                <a:ea typeface="Avenir Heavy"/>
                <a:cs typeface="Avenir Heavy"/>
                <a:sym typeface="Avenir Heavy"/>
              </a:rPr>
              <a:t>aandacht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 </a:t>
            </a:r>
            <a:r>
              <a:rPr dirty="0" err="1">
                <a:latin typeface="Avenir Heavy"/>
                <a:ea typeface="Avenir Heavy"/>
                <a:cs typeface="Avenir Heavy"/>
                <a:sym typeface="Avenir Heavy"/>
              </a:rPr>
              <a:t>naar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 </a:t>
            </a:r>
            <a:r>
              <a:rPr dirty="0" err="1">
                <a:latin typeface="Avenir Heavy"/>
                <a:ea typeface="Avenir Heavy"/>
                <a:cs typeface="Avenir Heavy"/>
                <a:sym typeface="Avenir Heavy"/>
              </a:rPr>
              <a:t>één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 </a:t>
            </a:r>
            <a:r>
              <a:rPr dirty="0" err="1">
                <a:latin typeface="Avenir Heavy"/>
                <a:ea typeface="Avenir Heavy"/>
                <a:cs typeface="Avenir Heavy"/>
                <a:sym typeface="Avenir Heavy"/>
              </a:rPr>
              <a:t>specifiek</a:t>
            </a:r>
            <a:r>
              <a:rPr lang="nl-NL" dirty="0">
                <a:latin typeface="Avenir Heavy"/>
                <a:ea typeface="Avenir Heavy"/>
                <a:cs typeface="Avenir Heavy"/>
                <a:sym typeface="Avenir Heavy"/>
              </a:rPr>
              <a:t> gedicht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 </a:t>
            </a:r>
            <a:r>
              <a:rPr dirty="0" err="1">
                <a:latin typeface="Avenir Heavy"/>
                <a:ea typeface="Avenir Heavy"/>
                <a:cs typeface="Avenir Heavy"/>
                <a:sym typeface="Avenir Heavy"/>
              </a:rPr>
              <a:t>getrokken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 </a:t>
            </a:r>
            <a:r>
              <a:rPr dirty="0" err="1">
                <a:latin typeface="Avenir Heavy"/>
                <a:ea typeface="Avenir Heavy"/>
                <a:cs typeface="Avenir Heavy"/>
                <a:sym typeface="Avenir Heavy"/>
              </a:rPr>
              <a:t>zal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 </a:t>
            </a:r>
            <a:r>
              <a:rPr dirty="0" err="1">
                <a:latin typeface="Avenir Heavy"/>
                <a:ea typeface="Avenir Heavy"/>
                <a:cs typeface="Avenir Heavy"/>
                <a:sym typeface="Avenir Heavy"/>
              </a:rPr>
              <a:t>worden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. </a:t>
            </a:r>
            <a:r>
              <a:rPr dirty="0" err="1"/>
              <a:t>Dit</a:t>
            </a:r>
            <a:r>
              <a:rPr dirty="0"/>
              <a:t> </a:t>
            </a:r>
            <a:r>
              <a:rPr dirty="0" err="1"/>
              <a:t>hoeft</a:t>
            </a:r>
            <a:r>
              <a:rPr dirty="0"/>
              <a:t> </a:t>
            </a:r>
            <a:r>
              <a:rPr dirty="0" err="1"/>
              <a:t>niet</a:t>
            </a:r>
            <a:r>
              <a:rPr dirty="0"/>
              <a:t> per se </a:t>
            </a:r>
            <a:r>
              <a:rPr dirty="0" err="1"/>
              <a:t>een</a:t>
            </a:r>
            <a:r>
              <a:rPr dirty="0"/>
              <a:t> </a:t>
            </a:r>
            <a:r>
              <a:rPr lang="nl-NL" dirty="0"/>
              <a:t>gedicht</a:t>
            </a:r>
            <a:r>
              <a:rPr dirty="0"/>
              <a:t> </a:t>
            </a:r>
            <a:r>
              <a:rPr dirty="0" err="1"/>
              <a:t>te</a:t>
            </a:r>
            <a:r>
              <a:rPr dirty="0"/>
              <a:t> </a:t>
            </a:r>
            <a:r>
              <a:rPr dirty="0" err="1"/>
              <a:t>zijn</a:t>
            </a:r>
            <a:r>
              <a:rPr dirty="0"/>
              <a:t> </a:t>
            </a:r>
            <a:r>
              <a:rPr dirty="0" err="1"/>
              <a:t>dat</a:t>
            </a:r>
            <a:r>
              <a:rPr dirty="0"/>
              <a:t> je </a:t>
            </a:r>
            <a:r>
              <a:rPr dirty="0" err="1"/>
              <a:t>mooi</a:t>
            </a:r>
            <a:r>
              <a:rPr dirty="0"/>
              <a:t> </a:t>
            </a:r>
            <a:r>
              <a:rPr dirty="0" err="1"/>
              <a:t>vindt</a:t>
            </a:r>
            <a:r>
              <a:rPr dirty="0"/>
              <a:t>. Het </a:t>
            </a:r>
            <a:r>
              <a:rPr lang="nl-NL" dirty="0"/>
              <a:t>gedicht</a:t>
            </a:r>
            <a:r>
              <a:rPr dirty="0"/>
              <a:t> </a:t>
            </a:r>
            <a:r>
              <a:rPr dirty="0" err="1"/>
              <a:t>heeft</a:t>
            </a:r>
            <a:r>
              <a:rPr dirty="0"/>
              <a:t> </a:t>
            </a:r>
            <a:r>
              <a:rPr dirty="0" err="1"/>
              <a:t>jou</a:t>
            </a:r>
            <a:r>
              <a:rPr dirty="0"/>
              <a:t> </a:t>
            </a:r>
            <a:r>
              <a:rPr dirty="0" err="1"/>
              <a:t>gekozen</a:t>
            </a:r>
            <a:r>
              <a:rPr dirty="0"/>
              <a:t>!</a:t>
            </a:r>
          </a:p>
          <a:p>
            <a:pPr marL="0" lvl="2" indent="406906" defTabSz="813816">
              <a:spcBef>
                <a:spcPts val="500"/>
              </a:spcBef>
              <a:buSzTx/>
              <a:buNone/>
              <a:defRPr sz="28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dirty="0"/>
              <a:t>Met </a:t>
            </a:r>
            <a:r>
              <a:rPr dirty="0" err="1"/>
              <a:t>dit</a:t>
            </a:r>
            <a:r>
              <a:rPr dirty="0"/>
              <a:t> </a:t>
            </a:r>
            <a:r>
              <a:rPr lang="nl-NL" dirty="0"/>
              <a:t>gedicht</a:t>
            </a:r>
            <a:r>
              <a:rPr dirty="0"/>
              <a:t> ga je </a:t>
            </a:r>
            <a:r>
              <a:rPr dirty="0" err="1"/>
              <a:t>aan</a:t>
            </a:r>
            <a:r>
              <a:rPr dirty="0"/>
              <a:t> de slag.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Kantoorthema">
  <a:themeElements>
    <a:clrScheme name="Kantoor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Kantoorthem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Kantoorthem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9F8E742F118F4DB4E6C0427E52CA99" ma:contentTypeVersion="18" ma:contentTypeDescription="Een nieuw document maken." ma:contentTypeScope="" ma:versionID="275325de5669eea6ed4bb77340c23de9">
  <xsd:schema xmlns:xsd="http://www.w3.org/2001/XMLSchema" xmlns:xs="http://www.w3.org/2001/XMLSchema" xmlns:p="http://schemas.microsoft.com/office/2006/metadata/properties" xmlns:ns2="ced1ee5a-39e9-4262-9218-4f069b4fe0bb" xmlns:ns3="fafadb67-2c30-42e8-bb7b-9cedd7167814" targetNamespace="http://schemas.microsoft.com/office/2006/metadata/properties" ma:root="true" ma:fieldsID="f927bdccddc0998aeaf4722c728e63fd" ns2:_="" ns3:_="">
    <xsd:import namespace="ced1ee5a-39e9-4262-9218-4f069b4fe0bb"/>
    <xsd:import namespace="fafadb67-2c30-42e8-bb7b-9cedd71678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d1ee5a-39e9-4262-9218-4f069b4fe0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4cbea10e-55ae-4e61-8226-24362c1429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fadb67-2c30-42e8-bb7b-9cedd716781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d30de28-e1d0-4251-ab44-bed69f03e5a7}" ma:internalName="TaxCatchAll" ma:showField="CatchAllData" ma:web="fafadb67-2c30-42e8-bb7b-9cedd71678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afadb67-2c30-42e8-bb7b-9cedd7167814" xsi:nil="true"/>
    <lcf76f155ced4ddcb4097134ff3c332f xmlns="ced1ee5a-39e9-4262-9218-4f069b4fe0bb">
      <Terms xmlns="http://schemas.microsoft.com/office/infopath/2007/PartnerControls"/>
    </lcf76f155ced4ddcb4097134ff3c332f>
    <SharedWithUsers xmlns="fafadb67-2c30-42e8-bb7b-9cedd7167814">
      <UserInfo>
        <DisplayName>Evelien | Cultuur &amp; School Utrecht</DisplayName>
        <AccountId>128</AccountId>
        <AccountType/>
      </UserInfo>
      <UserInfo>
        <DisplayName>Hedwig | Cultuur &amp; School Utrecht</DisplayName>
        <AccountId>126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1B2EC31-0AE1-4438-BF5E-C93FD9227228}"/>
</file>

<file path=customXml/itemProps2.xml><?xml version="1.0" encoding="utf-8"?>
<ds:datastoreItem xmlns:ds="http://schemas.openxmlformats.org/officeDocument/2006/customXml" ds:itemID="{50BBB069-7CC5-4D8E-997F-C47773BB61FE}"/>
</file>

<file path=customXml/itemProps3.xml><?xml version="1.0" encoding="utf-8"?>
<ds:datastoreItem xmlns:ds="http://schemas.openxmlformats.org/officeDocument/2006/customXml" ds:itemID="{FAF99B4E-6387-43F1-9DFF-6E8E25A0EB0A}"/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743</Words>
  <Application>Microsoft Office PowerPoint</Application>
  <PresentationFormat>Diavoorstelling (4:3)</PresentationFormat>
  <Paragraphs>55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9" baseType="lpstr">
      <vt:lpstr>Arial</vt:lpstr>
      <vt:lpstr>Avenir Book</vt:lpstr>
      <vt:lpstr>Avenir Book Oblique</vt:lpstr>
      <vt:lpstr>Avenir Heavy</vt:lpstr>
      <vt:lpstr>Calibri</vt:lpstr>
      <vt:lpstr>Kantoorthema</vt:lpstr>
      <vt:lpstr>   Art Based Learning  in poëzie Inspiratiedag Cultuur &amp; School Utrecht   </vt:lpstr>
      <vt:lpstr>Famke Sinninghe Damsté   Hoofd Art Based learning Centre ArtEZ - Extern lid Lectoraat Art Education as Critical Tactics - CKV-docent Het Baarnsch Lyceum  </vt:lpstr>
      <vt:lpstr>Wat is Art Based Learning?</vt:lpstr>
      <vt:lpstr>  Vier stappen</vt:lpstr>
      <vt:lpstr>  Vier stappen</vt:lpstr>
      <vt:lpstr>  ABL in poëzie</vt:lpstr>
      <vt:lpstr>  ABL in poëzie</vt:lpstr>
      <vt:lpstr>1a Stel jezelf een persoonlijke  vraag </vt:lpstr>
      <vt:lpstr>1b Laat je kiezen door een  gedicht </vt:lpstr>
      <vt:lpstr> 2 Laat het gedicht tot je  spreken</vt:lpstr>
      <vt:lpstr> 3 Stap in de ‘possible world’ van  het gedicht</vt:lpstr>
      <vt:lpstr>4a Vertel je eigen verhaal</vt:lpstr>
      <vt:lpstr>4b Verbeeld je eigen verhaal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Based Learning</dc:title>
  <dc:creator>Hedwig Visser</dc:creator>
  <cp:lastModifiedBy>Hedwig | Cultuur &amp; School Utrecht</cp:lastModifiedBy>
  <cp:revision>4</cp:revision>
  <dcterms:modified xsi:type="dcterms:W3CDTF">2024-06-21T07:55:57Z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0x010100FE9F8E742F118F4DB4E6C0427E52CA99</vt:lpwstr>
  </property>
</Properties>
</file>