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9607" autoAdjust="0"/>
  </p:normalViewPr>
  <p:slideViewPr>
    <p:cSldViewPr snapToGrid="0">
      <p:cViewPr varScale="1">
        <p:scale>
          <a:sx n="46" d="100"/>
          <a:sy n="46" d="100"/>
        </p:scale>
        <p:origin x="144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9AF86-636C-486E-A2DE-2820EC6DFD7B}" type="datetimeFigureOut">
              <a:rPr lang="nl-NL" smtClean="0"/>
              <a:t>30-9-2020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149FD-0019-46DE-85D8-4E7C0907C8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7403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Dit is </a:t>
            </a:r>
            <a:r>
              <a:rPr lang="nl-NL" dirty="0" err="1"/>
              <a:t>Dommy</a:t>
            </a:r>
            <a:r>
              <a:rPr lang="nl-NL" dirty="0"/>
              <a:t>. </a:t>
            </a:r>
            <a:r>
              <a:rPr lang="nl-NL" dirty="0" err="1"/>
              <a:t>Dommy</a:t>
            </a:r>
            <a:r>
              <a:rPr lang="nl-NL" dirty="0"/>
              <a:t> gaat graag op vakantie om torens te bekijken. Zoals jullie kunnen zien, staat hij al met best veel torens op de foto!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149FD-0019-46DE-85D8-4E7C0907C83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0796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Hier zie je een hele grote klok. Er zijn er een heleboel. De klepels alleen al zijn veel groter en zwaarder dan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Dommy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149FD-0019-46DE-85D8-4E7C0907C83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3850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 hij aan de touwen trekt, kan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Dommy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klokken luiden. Dat maakt zo veel geluid, dat de mensen in de stad het beneden kunnen horen!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149FD-0019-46DE-85D8-4E7C0907C83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5818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Zo, </a:t>
            </a:r>
            <a:r>
              <a:rPr lang="nl-NL" dirty="0" err="1"/>
              <a:t>Dommy</a:t>
            </a:r>
            <a:r>
              <a:rPr lang="nl-NL" dirty="0"/>
              <a:t> heeft jullie al zijn lievelingsplekjes laten zien. Hij is moe van al het spelen en het traplopen. Gelukkig kent hij ook goeie plekjes om een dutje te doen!</a:t>
            </a:r>
          </a:p>
          <a:p>
            <a:r>
              <a:rPr lang="nl-NL" dirty="0" err="1"/>
              <a:t>Dommy</a:t>
            </a:r>
            <a:r>
              <a:rPr lang="nl-NL" dirty="0"/>
              <a:t> gaat lekker uitrusten. Dan is hij er helemaal klaar voor om jullie volgende week alles in het echt te laten zien. Hij heeft er zin in, tot snel!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149FD-0019-46DE-85D8-4E7C0907C838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6850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Maar de allermooiste toren is </a:t>
            </a:r>
            <a:r>
              <a:rPr lang="nl-NL" dirty="0" err="1"/>
              <a:t>Dommy’s</a:t>
            </a:r>
            <a:r>
              <a:rPr lang="nl-NL" dirty="0"/>
              <a:t> grote broer, de Domtoren in Utrecht. Normaal gesproken staat er niks omheen, maar de komende jaren is </a:t>
            </a:r>
            <a:r>
              <a:rPr lang="nl-NL" dirty="0" err="1"/>
              <a:t>Dommy’s</a:t>
            </a:r>
            <a:r>
              <a:rPr lang="nl-NL" dirty="0"/>
              <a:t> broer ingepakt in steigers, omdat hij al heel oud is en opgeknapt moet worden.</a:t>
            </a:r>
            <a:br>
              <a:rPr lang="nl-NL" dirty="0"/>
            </a:br>
            <a:r>
              <a:rPr lang="nl-NL" dirty="0"/>
              <a:t>Waaraan kan je zien dat </a:t>
            </a:r>
            <a:r>
              <a:rPr lang="nl-NL" dirty="0" err="1"/>
              <a:t>Dommy</a:t>
            </a:r>
            <a:r>
              <a:rPr lang="nl-NL" dirty="0"/>
              <a:t> en de Domtoren broers zijn? Waarin lijken ze op elkaar? En waarin zijn ze anders?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149FD-0019-46DE-85D8-4E7C0907C83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7745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Hier is </a:t>
            </a:r>
            <a:r>
              <a:rPr lang="nl-NL" dirty="0" err="1"/>
              <a:t>Dommy</a:t>
            </a:r>
            <a:r>
              <a:rPr lang="nl-NL" dirty="0"/>
              <a:t> weer, bij de grote deur om de Domtoren in te gaan. </a:t>
            </a:r>
            <a:r>
              <a:rPr lang="nl-NL" dirty="0" err="1"/>
              <a:t>Dommy</a:t>
            </a:r>
            <a:r>
              <a:rPr lang="nl-NL" dirty="0"/>
              <a:t> wil jullie vast wat plekjes laten zien in de Domtoren, voordat jullie binnenkort in het echt komen kijken. Gaan jullie mee naar binnen?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149FD-0019-46DE-85D8-4E7C0907C838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376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Dommy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zegt: “Welkom in de Domtoren!” Hij kan niet wachten om jullie al zijn favoriete plekjes in de toren in het echt te laten zien. Hier staat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Dommy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nog beneden, bij de ingang. Zien jullie al die stenen muren om hem heen?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149FD-0019-46DE-85D8-4E7C0907C838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9366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Hier staat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Dommy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 de eerste stenen trappen. Ze zijn zo hoog dat je hele grote stappen moet nemen!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Dommy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moet nog flink groeien om later net zo groot te worden als zijn broer.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149FD-0019-46DE-85D8-4E7C0907C83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6391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 is de grote zaal in de Domtoren.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Dommy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staat hier graag in het licht van de schijnwerpers. Zien jullie hem?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149FD-0019-46DE-85D8-4E7C0907C83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4188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gaan nog meer trappen op. Deze zijn heel smal. Volg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Dommy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maar, die weet de weg!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149FD-0019-46DE-85D8-4E7C0907C838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2587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deze ruimte komt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Dommy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graag om te spelen. Hier lijkt het net alsof hij al op het allerhoogste puntje van de Domtoren staat, maar hij is er nog lang niet hoor!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149FD-0019-46DE-85D8-4E7C0907C838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9162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de Domtoren kun je ook muziek maken.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Dommy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 een liedje voor jullie spelen als jullie op bezoek komen.</a:t>
            </a:r>
          </a:p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nl-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Voor de leerkracht: jullie kunnen het liedje van te voren vast oefenen. </a:t>
            </a:r>
            <a:r>
              <a:rPr lang="nl-NL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Wijs: ‘Altijd is Kortjakje ziek’.</a:t>
            </a:r>
          </a:p>
          <a:p>
            <a:pPr rtl="0"/>
            <a:br>
              <a:rPr lang="nl-NL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nl-NL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Ik ben klokje Tingeling, Hoor hoe ik mijn liedje zing</a:t>
            </a:r>
          </a:p>
          <a:p>
            <a:pPr rtl="0"/>
            <a:r>
              <a:rPr lang="nl-NL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Ik hang heel hoog in de toren, Iedereen die kan mij horen </a:t>
            </a:r>
          </a:p>
          <a:p>
            <a:pPr rtl="0"/>
            <a:r>
              <a:rPr lang="nl-NL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Ik ben klokje Tingeling, Hoor hoe ik mijn liedje zing</a:t>
            </a:r>
          </a:p>
          <a:p>
            <a:endParaRPr lang="nl-NL" i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149FD-0019-46DE-85D8-4E7C0907C838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8609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C14C9-5DF2-437A-BD84-8A2D8048ABC3}" type="datetimeFigureOut">
              <a:rPr lang="nl-NL" smtClean="0"/>
              <a:t>30-9-2020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A53B-68A6-4C6C-85AA-EE6CAB32CD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2454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C14C9-5DF2-437A-BD84-8A2D8048ABC3}" type="datetimeFigureOut">
              <a:rPr lang="nl-NL" smtClean="0"/>
              <a:t>30-9-2020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A53B-68A6-4C6C-85AA-EE6CAB32CD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392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C14C9-5DF2-437A-BD84-8A2D8048ABC3}" type="datetimeFigureOut">
              <a:rPr lang="nl-NL" smtClean="0"/>
              <a:t>30-9-2020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A53B-68A6-4C6C-85AA-EE6CAB32CD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5137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C14C9-5DF2-437A-BD84-8A2D8048ABC3}" type="datetimeFigureOut">
              <a:rPr lang="nl-NL" smtClean="0"/>
              <a:t>30-9-2020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A53B-68A6-4C6C-85AA-EE6CAB32CD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7655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C14C9-5DF2-437A-BD84-8A2D8048ABC3}" type="datetimeFigureOut">
              <a:rPr lang="nl-NL" smtClean="0"/>
              <a:t>30-9-2020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A53B-68A6-4C6C-85AA-EE6CAB32CD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6594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C14C9-5DF2-437A-BD84-8A2D8048ABC3}" type="datetimeFigureOut">
              <a:rPr lang="nl-NL" smtClean="0"/>
              <a:t>30-9-2020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A53B-68A6-4C6C-85AA-EE6CAB32CD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641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C14C9-5DF2-437A-BD84-8A2D8048ABC3}" type="datetimeFigureOut">
              <a:rPr lang="nl-NL" smtClean="0"/>
              <a:t>30-9-2020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A53B-68A6-4C6C-85AA-EE6CAB32CD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7347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C14C9-5DF2-437A-BD84-8A2D8048ABC3}" type="datetimeFigureOut">
              <a:rPr lang="nl-NL" smtClean="0"/>
              <a:t>30-9-2020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A53B-68A6-4C6C-85AA-EE6CAB32CD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443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C14C9-5DF2-437A-BD84-8A2D8048ABC3}" type="datetimeFigureOut">
              <a:rPr lang="nl-NL" smtClean="0"/>
              <a:t>30-9-2020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A53B-68A6-4C6C-85AA-EE6CAB32CD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1843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C14C9-5DF2-437A-BD84-8A2D8048ABC3}" type="datetimeFigureOut">
              <a:rPr lang="nl-NL" smtClean="0"/>
              <a:t>30-9-2020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A53B-68A6-4C6C-85AA-EE6CAB32CD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7401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C14C9-5DF2-437A-BD84-8A2D8048ABC3}" type="datetimeFigureOut">
              <a:rPr lang="nl-NL" smtClean="0"/>
              <a:t>30-9-2020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A53B-68A6-4C6C-85AA-EE6CAB32CD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1694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C14C9-5DF2-437A-BD84-8A2D8048ABC3}" type="datetimeFigureOut">
              <a:rPr lang="nl-NL" smtClean="0"/>
              <a:t>30-9-2020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2A53B-68A6-4C6C-85AA-EE6CAB32CD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5621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tekening&#10;&#10;Automatisch gegenereerde beschrijving">
            <a:extLst>
              <a:ext uri="{FF2B5EF4-FFF2-40B4-BE49-F238E27FC236}">
                <a16:creationId xmlns:a16="http://schemas.microsoft.com/office/drawing/2014/main" id="{0B765EBE-1349-4B7B-A1C3-119D5BE3C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816" y="0"/>
            <a:ext cx="1081314" cy="13255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E46948-113D-49D3-B180-C64B1D55D0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D11B844-D12C-4262-9EE4-7E4C9CF721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gras, toren, groot, oud&#10;&#10;Automatisch gegenereerde beschrijving">
            <a:extLst>
              <a:ext uri="{FF2B5EF4-FFF2-40B4-BE49-F238E27FC236}">
                <a16:creationId xmlns:a16="http://schemas.microsoft.com/office/drawing/2014/main" id="{B52FB944-D51F-400E-A495-23A3B5132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2212">
            <a:off x="452160" y="756992"/>
            <a:ext cx="6870877" cy="53440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fbeelding 6" descr="Afbeelding met gebouw, groot, standbeeld, straat&#10;&#10;Automatisch gegenereerde beschrijving">
            <a:extLst>
              <a:ext uri="{FF2B5EF4-FFF2-40B4-BE49-F238E27FC236}">
                <a16:creationId xmlns:a16="http://schemas.microsoft.com/office/drawing/2014/main" id="{AAEE37F6-B21B-4814-A6BD-BACC6BCD7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443">
            <a:off x="4680177" y="388144"/>
            <a:ext cx="7374391" cy="57356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Afbeelding 8" descr="Afbeelding met gebouw, toren, buiten, klok&#10;&#10;Automatisch gegenereerde beschrijving">
            <a:extLst>
              <a:ext uri="{FF2B5EF4-FFF2-40B4-BE49-F238E27FC236}">
                <a16:creationId xmlns:a16="http://schemas.microsoft.com/office/drawing/2014/main" id="{F0C595CF-D390-406A-BB4D-2CAE0B3428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33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731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5AD8732E-A12E-4465-AFCB-3E8C86682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816" y="0"/>
            <a:ext cx="1081314" cy="13255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4E2D403-CD21-4352-9AB9-184D4B376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gebouw, oud, zitten, geparkeerd&#10;&#10;Automatisch gegenereerde beschrijving">
            <a:extLst>
              <a:ext uri="{FF2B5EF4-FFF2-40B4-BE49-F238E27FC236}">
                <a16:creationId xmlns:a16="http://schemas.microsoft.com/office/drawing/2014/main" id="{6EE2D236-95C5-49C0-9573-4EC76C170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" y="-43425"/>
            <a:ext cx="10390909" cy="6901425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2811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C8A1DC-6AA7-4D31-8923-E29D6474E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gebouw, binnen, metaal, zitten&#10;&#10;Automatisch gegenereerde beschrijving">
            <a:extLst>
              <a:ext uri="{FF2B5EF4-FFF2-40B4-BE49-F238E27FC236}">
                <a16:creationId xmlns:a16="http://schemas.microsoft.com/office/drawing/2014/main" id="{E2F09203-6C6A-470C-8D7C-F82886694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15130" y="1303278"/>
            <a:ext cx="7761739" cy="5155183"/>
          </a:xfrm>
          <a:ln>
            <a:solidFill>
              <a:schemeClr val="tx1"/>
            </a:solidFill>
          </a:ln>
        </p:spPr>
      </p:pic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5DF31EB8-F3B6-499F-B8A0-3DFA1CDFC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816" y="0"/>
            <a:ext cx="108131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22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6E7327-6CD4-4369-8B23-42C08363B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47A850-17D1-4D3E-B59C-D86046463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4" descr="Afbeelding met gebouw, baksteen, binnen, levend&#10;&#10;Automatisch gegenereerde beschrijving">
            <a:extLst>
              <a:ext uri="{FF2B5EF4-FFF2-40B4-BE49-F238E27FC236}">
                <a16:creationId xmlns:a16="http://schemas.microsoft.com/office/drawing/2014/main" id="{B21EC784-E39B-468F-9BD6-A0082630A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4" r="9090" b="1472"/>
          <a:stretch/>
        </p:blipFill>
        <p:spPr>
          <a:xfrm>
            <a:off x="1761744" y="10"/>
            <a:ext cx="8668512" cy="6857990"/>
          </a:xfrm>
          <a:prstGeom prst="rect">
            <a:avLst/>
          </a:prstGeom>
        </p:spPr>
      </p:pic>
      <p:pic>
        <p:nvPicPr>
          <p:cNvPr id="5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207883DB-92AB-4509-94F0-0119950F3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816" y="0"/>
            <a:ext cx="108131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05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ening&#10;&#10;Automatisch gegenereerde beschrijving">
            <a:extLst>
              <a:ext uri="{FF2B5EF4-FFF2-40B4-BE49-F238E27FC236}">
                <a16:creationId xmlns:a16="http://schemas.microsoft.com/office/drawing/2014/main" id="{DEBA7940-A155-44F8-B630-3890AE9DD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816" y="0"/>
            <a:ext cx="1081314" cy="13255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B8A94DC-DB20-401F-9A10-D9B0CFD59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pic>
        <p:nvPicPr>
          <p:cNvPr id="5" name="Tijdelijke aanduiding voor inhoud 4" descr="Afbeelding met gebouw, buiten, voorzijde, foto&#10;&#10;Automatisch gegenereerde beschrijving">
            <a:extLst>
              <a:ext uri="{FF2B5EF4-FFF2-40B4-BE49-F238E27FC236}">
                <a16:creationId xmlns:a16="http://schemas.microsoft.com/office/drawing/2014/main" id="{555D0E5A-66F4-4B5B-8CD1-73B1550DD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84" y="173236"/>
            <a:ext cx="5064522" cy="6511528"/>
          </a:xfrm>
          <a:ln>
            <a:solidFill>
              <a:schemeClr val="tx1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1C1B107-81E9-42F3-851F-AEB7BDA037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968" y="173236"/>
            <a:ext cx="5544148" cy="65115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044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DCADD2-4B99-4BF4-91CD-2AD30A1ED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bank, buiten, zitten, park&#10;&#10;Automatisch gegenereerde beschrijving">
            <a:extLst>
              <a:ext uri="{FF2B5EF4-FFF2-40B4-BE49-F238E27FC236}">
                <a16:creationId xmlns:a16="http://schemas.microsoft.com/office/drawing/2014/main" id="{DC63D0DD-6C8D-4F9A-B263-17C31715C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70253" y="622348"/>
            <a:ext cx="8451494" cy="5613304"/>
          </a:xfrm>
          <a:ln>
            <a:solidFill>
              <a:schemeClr val="tx1"/>
            </a:solidFill>
          </a:ln>
        </p:spPr>
      </p:pic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0B2E1BB8-5EF1-4C24-810A-B23CA8293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816" y="0"/>
            <a:ext cx="108131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12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B55EE1AF-B963-4CEC-8DAE-A8752D307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816" y="0"/>
            <a:ext cx="1081314" cy="13255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B60519F-9626-4516-BFD9-B0C4BF311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gebouw, baksteen, steen, bruin&#10;&#10;Automatisch gegenereerde beschrijving">
            <a:extLst>
              <a:ext uri="{FF2B5EF4-FFF2-40B4-BE49-F238E27FC236}">
                <a16:creationId xmlns:a16="http://schemas.microsoft.com/office/drawing/2014/main" id="{31F2B7E8-4DF8-4500-8254-576B1FF46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8" y="0"/>
            <a:ext cx="10307783" cy="6846215"/>
          </a:xfrm>
          <a:ln>
            <a:solidFill>
              <a:schemeClr val="tx1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264351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0657B2-8462-4DD0-B031-742749A01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gebouw, buiten, baksteen, zitten&#10;&#10;Automatisch gegenereerde beschrijving">
            <a:extLst>
              <a:ext uri="{FF2B5EF4-FFF2-40B4-BE49-F238E27FC236}">
                <a16:creationId xmlns:a16="http://schemas.microsoft.com/office/drawing/2014/main" id="{2E277445-419B-4A01-8613-720DEB00F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72" y="0"/>
            <a:ext cx="10203656" cy="6973167"/>
          </a:xfrm>
          <a:ln>
            <a:solidFill>
              <a:schemeClr val="tx1"/>
            </a:solidFill>
          </a:ln>
        </p:spPr>
      </p:pic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39EC793E-89E7-4467-BB75-39805EBD5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816" y="0"/>
            <a:ext cx="108131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32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C67A40-E249-459C-AFC8-A6B3A93E6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gebouw, binnen, venster, tafel&#10;&#10;Automatisch gegenereerde beschrijving">
            <a:extLst>
              <a:ext uri="{FF2B5EF4-FFF2-40B4-BE49-F238E27FC236}">
                <a16:creationId xmlns:a16="http://schemas.microsoft.com/office/drawing/2014/main" id="{925066EC-4EE9-45B1-82EC-086CBACA8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5" y="0"/>
            <a:ext cx="5656815" cy="8517005"/>
          </a:xfrm>
          <a:ln>
            <a:solidFill>
              <a:schemeClr val="tx1"/>
            </a:solidFill>
          </a:ln>
        </p:spPr>
      </p:pic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A76B3080-E7C9-4A9C-B8B1-0E1BCFB1D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816" y="0"/>
            <a:ext cx="108131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18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34BCC9-55C8-42B5-83CD-271BABB96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Tijdelijke aanduiding voor inhoud 8" descr="Afbeelding met gebouw, zitten, baksteen, steen&#10;&#10;Automatisch gegenereerde beschrijving">
            <a:extLst>
              <a:ext uri="{FF2B5EF4-FFF2-40B4-BE49-F238E27FC236}">
                <a16:creationId xmlns:a16="http://schemas.microsoft.com/office/drawing/2014/main" id="{22414875-5FFA-4F03-8595-949157A4C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26533" y="1122288"/>
            <a:ext cx="7738934" cy="5140037"/>
          </a:xfrm>
          <a:ln>
            <a:solidFill>
              <a:schemeClr val="tx1"/>
            </a:solidFill>
          </a:ln>
        </p:spPr>
      </p:pic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1B8B8B87-CCFB-44DB-94C8-C5FDD9DFB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816" y="0"/>
            <a:ext cx="108131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39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839BF-95D5-4687-B7E7-EABC856EA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klein, kat, zitten, vasthouden&#10;&#10;Automatisch gegenereerde beschrijving">
            <a:extLst>
              <a:ext uri="{FF2B5EF4-FFF2-40B4-BE49-F238E27FC236}">
                <a16:creationId xmlns:a16="http://schemas.microsoft.com/office/drawing/2014/main" id="{70D74932-4C61-4BA8-BB83-8AC098ADB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05674" y="1306454"/>
            <a:ext cx="7780651" cy="5167744"/>
          </a:xfrm>
          <a:ln>
            <a:solidFill>
              <a:schemeClr val="tx1"/>
            </a:solidFill>
          </a:ln>
        </p:spPr>
      </p:pic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877DF3EF-8A7D-4722-A73B-08A6A5B97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816" y="0"/>
            <a:ext cx="108131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69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1BED4E-066B-455E-9FB9-30767B8D9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binnen, tafel, kamer, zitten&#10;&#10;Automatisch gegenereerde beschrijving">
            <a:extLst>
              <a:ext uri="{FF2B5EF4-FFF2-40B4-BE49-F238E27FC236}">
                <a16:creationId xmlns:a16="http://schemas.microsoft.com/office/drawing/2014/main" id="{06721A0F-633D-4931-9462-DC1854CBE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872" y="-3734"/>
            <a:ext cx="8548255" cy="6861734"/>
          </a:xfrm>
          <a:ln>
            <a:solidFill>
              <a:schemeClr val="tx1"/>
            </a:solidFill>
          </a:ln>
        </p:spPr>
      </p:pic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908C9905-F964-46E9-BFDA-875BA2512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816" y="0"/>
            <a:ext cx="108131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46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524</Words>
  <Application>Microsoft Office PowerPoint</Application>
  <PresentationFormat>Breedbeeld</PresentationFormat>
  <Paragraphs>31</Paragraphs>
  <Slides>12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Mirjam Timmer</dc:creator>
  <cp:lastModifiedBy>Mirjam Timmer</cp:lastModifiedBy>
  <cp:revision>7</cp:revision>
  <dcterms:created xsi:type="dcterms:W3CDTF">2020-09-21T13:52:50Z</dcterms:created>
  <dcterms:modified xsi:type="dcterms:W3CDTF">2020-09-30T09:28:08Z</dcterms:modified>
</cp:coreProperties>
</file>